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anva Sans Bold" charset="1" panose="020B0803030501040103"/>
      <p:regular r:id="rId12"/>
    </p:embeddedFont>
    <p:embeddedFont>
      <p:font typeface="Canva Sans" charset="1" panose="020B05030305010401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29839" y="2235200"/>
            <a:ext cx="10807917" cy="181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1"/>
              </a:lnSpc>
            </a:pPr>
            <a:r>
              <a:rPr lang="en-US" sz="1056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Mutual funds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62067" y="4425950"/>
            <a:ext cx="12097233" cy="212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8"/>
              </a:lnSpc>
            </a:pPr>
            <a:r>
              <a:rPr lang="en-US" sz="404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mutual fund is an investment fund that pools money from many investors to purchase securities.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63158" y="7499149"/>
            <a:ext cx="4160184" cy="69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1"/>
              </a:lnSpc>
            </a:pPr>
            <a:r>
              <a:rPr lang="en-US" sz="40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Arpit Pandey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583333" y="1209088"/>
            <a:ext cx="7618923" cy="7868824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0" t="-22698" r="0" b="-2269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-455734" y="-360787"/>
            <a:ext cx="9599734" cy="325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13"/>
              </a:lnSpc>
            </a:pPr>
            <a:r>
              <a:rPr lang="en-US" sz="936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Advantages of mutual funds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893224"/>
            <a:ext cx="8352119" cy="362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3"/>
              </a:lnSpc>
            </a:pPr>
            <a:r>
              <a:rPr lang="en-US" sz="41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Advantages of mutual funds include diversification, professional management, rupee cost averaging, tax benefits and low investment requirements.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671810" y="1081600"/>
            <a:ext cx="6094969" cy="3428377"/>
            <a:chOff x="0" y="0"/>
            <a:chExt cx="1128903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9265" r="0" b="-926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671810" y="5408135"/>
            <a:ext cx="6094969" cy="3428377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1597" r="0" b="-159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10500" y="0"/>
            <a:ext cx="3086100" cy="10287000"/>
            <a:chOff x="0" y="0"/>
            <a:chExt cx="812800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7649" y="8507397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6363" y="-142875"/>
            <a:ext cx="7384137" cy="3897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3"/>
              </a:lnSpc>
            </a:pPr>
            <a:r>
              <a:rPr lang="en-US" sz="742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Disadvantages of mutual funds</a:t>
            </a:r>
          </a:p>
          <a:p>
            <a:pPr algn="ctr">
              <a:lnSpc>
                <a:spcPts val="1039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-117186" y="2984340"/>
            <a:ext cx="7927686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Risk of Loss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Fees and Expenses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Lack of Control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Liquidity Issues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 Tax Implications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 Complexity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7. Regulatory Risks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8. Dependence on Fund Manager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493250" y="956528"/>
            <a:ext cx="6289724" cy="8373944"/>
            <a:chOff x="0" y="0"/>
            <a:chExt cx="3663950" cy="48780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0921" t="0" r="-5092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-414768" y="2292313"/>
            <a:ext cx="11731672" cy="696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5"/>
              </a:lnSpc>
            </a:pPr>
            <a:r>
              <a:rPr lang="en-US" sz="3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_Diversified Portfolio_</a:t>
            </a:r>
          </a:p>
          <a:p>
            <a:pPr algn="ctr">
              <a:lnSpc>
                <a:spcPts val="5545"/>
              </a:lnSpc>
            </a:pPr>
            <a:r>
              <a:rPr lang="en-US" sz="3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_Professional Management_</a:t>
            </a:r>
          </a:p>
          <a:p>
            <a:pPr algn="ctr">
              <a:lnSpc>
                <a:spcPts val="5545"/>
              </a:lnSpc>
            </a:pPr>
            <a:r>
              <a:rPr lang="en-US" sz="3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_Economies of Scale_</a:t>
            </a:r>
          </a:p>
          <a:p>
            <a:pPr algn="ctr">
              <a:lnSpc>
                <a:spcPts val="5545"/>
              </a:lnSpc>
            </a:pPr>
            <a:r>
              <a:rPr lang="en-US" sz="3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_Liquidity_</a:t>
            </a:r>
          </a:p>
          <a:p>
            <a:pPr algn="ctr">
              <a:lnSpc>
                <a:spcPts val="5545"/>
              </a:lnSpc>
            </a:pPr>
            <a:r>
              <a:rPr lang="en-US" sz="3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 _Flexibility_</a:t>
            </a:r>
          </a:p>
          <a:p>
            <a:pPr algn="ctr">
              <a:lnSpc>
                <a:spcPts val="5545"/>
              </a:lnSpc>
            </a:pPr>
            <a:r>
              <a:rPr lang="en-US" sz="3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 _Transparency_</a:t>
            </a:r>
          </a:p>
          <a:p>
            <a:pPr algn="ctr">
              <a:lnSpc>
                <a:spcPts val="5545"/>
              </a:lnSpc>
            </a:pPr>
            <a:r>
              <a:rPr lang="en-US" sz="3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7. _Regulatory Oversight_</a:t>
            </a:r>
          </a:p>
          <a:p>
            <a:pPr algn="ctr">
              <a:lnSpc>
                <a:spcPts val="5545"/>
              </a:lnSpc>
            </a:pPr>
            <a:r>
              <a:rPr lang="en-US" sz="3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8. _Affordability_</a:t>
            </a:r>
          </a:p>
          <a:p>
            <a:pPr algn="ctr">
              <a:lnSpc>
                <a:spcPts val="5545"/>
              </a:lnSpc>
            </a:pPr>
            <a:r>
              <a:rPr lang="en-US" sz="3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9. _Convenience_</a:t>
            </a:r>
          </a:p>
          <a:p>
            <a:pPr algn="ctr">
              <a:lnSpc>
                <a:spcPts val="5545"/>
              </a:lnSpc>
            </a:pPr>
            <a:r>
              <a:rPr lang="en-US" sz="3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10. _Variety of Schemes_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-94541"/>
            <a:ext cx="6125846" cy="201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9"/>
              </a:lnSpc>
            </a:pPr>
            <a:r>
              <a:rPr lang="en-US" sz="11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187609" y="2542074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37253" y="1116529"/>
            <a:ext cx="5993196" cy="8053941"/>
            <a:chOff x="0" y="0"/>
            <a:chExt cx="3663950" cy="4923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216" t="0" r="-51216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242858" y="8997390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77539" y="857250"/>
            <a:ext cx="579809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1186" y="2517304"/>
            <a:ext cx="10277909" cy="622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Wealth Creation</a:t>
            </a:r>
          </a:p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Income Generation</a:t>
            </a:r>
          </a:p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Capital Appreciation</a:t>
            </a:r>
          </a:p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Liquidity</a:t>
            </a:r>
          </a:p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 Diversification</a:t>
            </a:r>
          </a:p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 Risk Management</a:t>
            </a:r>
          </a:p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7. Convenience</a:t>
            </a:r>
          </a:p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8. Transparency</a:t>
            </a:r>
          </a:p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9. Professional Management</a:t>
            </a:r>
          </a:p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10. Investor Protection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4263" y="-1479283"/>
            <a:ext cx="20121765" cy="12029602"/>
          </a:xfrm>
          <a:custGeom>
            <a:avLst/>
            <a:gdLst/>
            <a:ahLst/>
            <a:cxnLst/>
            <a:rect r="r" b="b" t="t" l="l"/>
            <a:pathLst>
              <a:path h="12029602" w="20121765">
                <a:moveTo>
                  <a:pt x="0" y="0"/>
                </a:moveTo>
                <a:lnTo>
                  <a:pt x="20121766" y="0"/>
                </a:lnTo>
                <a:lnTo>
                  <a:pt x="20121766" y="12029602"/>
                </a:lnTo>
                <a:lnTo>
                  <a:pt x="0" y="1202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8" t="-2723" r="0" b="-1490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DAGewaVnfgk</dc:identifier>
  <dcterms:modified xsi:type="dcterms:W3CDTF">2011-08-01T06:04:30Z</dcterms:modified>
  <cp:revision>1</cp:revision>
  <dc:title>Purple &amp;  white business profile presentation</dc:title>
</cp:coreProperties>
</file>